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695" r:id="rId3"/>
    <p:sldId id="2269" r:id="rId5"/>
    <p:sldId id="2270" r:id="rId6"/>
    <p:sldId id="1791" r:id="rId7"/>
    <p:sldId id="2277" r:id="rId8"/>
    <p:sldId id="2278" r:id="rId9"/>
    <p:sldId id="2279" r:id="rId10"/>
    <p:sldId id="2280" r:id="rId11"/>
    <p:sldId id="2281" r:id="rId12"/>
    <p:sldId id="2282" r:id="rId13"/>
    <p:sldId id="2283" r:id="rId14"/>
    <p:sldId id="2284" r:id="rId15"/>
    <p:sldId id="2285" r:id="rId16"/>
    <p:sldId id="2286" r:id="rId17"/>
    <p:sldId id="2287" r:id="rId18"/>
    <p:sldId id="2288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71BA"/>
    <a:srgbClr val="2C4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/>
    <p:restoredTop sz="94704"/>
  </p:normalViewPr>
  <p:slideViewPr>
    <p:cSldViewPr snapToGrid="0">
      <p:cViewPr varScale="1">
        <p:scale>
          <a:sx n="79" d="100"/>
          <a:sy n="79" d="100"/>
        </p:scale>
        <p:origin x="13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5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E1CE3-7011-45BA-9552-E5E3F3C5F09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CB81C3-79BC-4C58-A0AC-F5384A30EB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4B00-3093-4795-A8BC-0034ED614B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D067C-F874-4E94-BE29-2FD35188F2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1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8" Type="http://schemas.openxmlformats.org/officeDocument/2006/relationships/notesSlide" Target="../notesSlides/notesSlide3.xml"/><Relationship Id="rId27" Type="http://schemas.openxmlformats.org/officeDocument/2006/relationships/slideLayout" Target="../slideLayouts/slideLayout7.xml"/><Relationship Id="rId26" Type="http://schemas.openxmlformats.org/officeDocument/2006/relationships/image" Target="../media/image1.png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3"/>
          <p:cNvSpPr/>
          <p:nvPr/>
        </p:nvSpPr>
        <p:spPr>
          <a:xfrm>
            <a:off x="659085" y="809377"/>
            <a:ext cx="10873830" cy="5559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53997" y="541338"/>
            <a:ext cx="11241492" cy="6044631"/>
            <a:chOff x="553997" y="381318"/>
            <a:chExt cx="11241492" cy="6044631"/>
          </a:xfrm>
        </p:grpSpPr>
        <p:sp>
          <p:nvSpPr>
            <p:cNvPr id="18" name="椭圆 17"/>
            <p:cNvSpPr/>
            <p:nvPr/>
          </p:nvSpPr>
          <p:spPr>
            <a:xfrm>
              <a:off x="11267092" y="381318"/>
              <a:ext cx="528397" cy="52839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字魂35号-经典雅黑" panose="00000500000000000000" pitchFamily="2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3997" y="6080167"/>
              <a:ext cx="345782" cy="34578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sp>
        <p:nvSpPr>
          <p:cNvPr id="4" name="标题 1"/>
          <p:cNvSpPr>
            <a:spLocks noGrp="1"/>
          </p:cNvSpPr>
          <p:nvPr/>
        </p:nvSpPr>
        <p:spPr>
          <a:xfrm>
            <a:off x="838200" y="11436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n-ea"/>
                <a:ea typeface="+mn-ea"/>
              </a:rPr>
              <a:t>说明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838200" y="2385060"/>
            <a:ext cx="1042797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此文件为中国医疗器械创新创业大赛项目申报与现场答辩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PPT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模板，仅供参考</a:t>
            </a:r>
            <a:endParaRPr lang="en-US" altLang="zh-CN" sz="2200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具体幻灯片排布和内容呈现，参赛方可以根据情况进行微调</a:t>
            </a:r>
            <a:endParaRPr lang="en-US" altLang="zh-CN" sz="2200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现场答辩时，每个项目介绍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8-12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分钟，现场答辩</a:t>
            </a:r>
            <a:r>
              <a:rPr lang="en-US" altLang="zh-CN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5-8</a:t>
            </a: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分钟（具体时间根据本场评委组要求确定）</a:t>
            </a:r>
            <a:endParaRPr lang="en-US" altLang="zh-CN" sz="2200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200" dirty="0">
                <a:solidFill>
                  <a:schemeClr val="bg2">
                    <a:lumMod val="25000"/>
                  </a:schemeClr>
                </a:solidFill>
                <a:latin typeface="+mn-ea"/>
                <a:cs typeface="+mn-ea"/>
              </a:rPr>
              <a:t>为避免视觉疲劳，建议使用企业或团队自身母版，内容不少于本模板内容即可</a:t>
            </a:r>
            <a:endParaRPr lang="zh-CN" altLang="en-US" sz="2200" dirty="0">
              <a:solidFill>
                <a:schemeClr val="bg2">
                  <a:lumMod val="25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6" name="图片 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8420" y="8547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86740" y="626237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07365" y="6102350"/>
            <a:ext cx="41592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 9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专利及知识产权情况（说明）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专利证书图片（若有）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2" name="文本框 1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二、项目介绍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三、市场分析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38480" y="6102350"/>
            <a:ext cx="41592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10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项目市场情况、市场容量及前景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38480" y="6102350"/>
            <a:ext cx="41592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11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国内外同类产品及竞争对手简要分析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2" name="文本框 1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三、市场分析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四、风险分析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38480" y="6102350"/>
            <a:ext cx="41592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12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项目风险分析（存在的风险及对策，不超过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项）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五、发展计划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38480" y="6102350"/>
            <a:ext cx="41592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13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进度安排，未来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2-3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年，尽量包含注册情况预估、市场销售预估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六、未来需求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38480" y="6102350"/>
            <a:ext cx="41592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14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未来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2-3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年内可能的融资需求、技术合作需求、市场渠道需求等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004"/>
          <p:cNvPicPr>
            <a:picLocks noChangeAspect="1"/>
          </p:cNvPicPr>
          <p:nvPr/>
        </p:nvPicPr>
        <p:blipFill>
          <a:blip r:embed="rId1">
            <a:alphaModFix amt="4000"/>
          </a:blip>
          <a:srcRect/>
          <a:stretch>
            <a:fillRect/>
          </a:stretch>
        </p:blipFill>
        <p:spPr>
          <a:xfrm>
            <a:off x="-3170676" y="-2477337"/>
            <a:ext cx="11633200" cy="10642600"/>
          </a:xfrm>
          <a:prstGeom prst="rect">
            <a:avLst/>
          </a:prstGeom>
        </p:spPr>
      </p:pic>
      <p:pic>
        <p:nvPicPr>
          <p:cNvPr id="9" name="image 200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526443" y="-4526443"/>
            <a:ext cx="3139116" cy="12192001"/>
          </a:xfrm>
          <a:prstGeom prst="rect">
            <a:avLst/>
          </a:prstGeom>
        </p:spPr>
      </p:pic>
      <p:pic>
        <p:nvPicPr>
          <p:cNvPr id="7" name="image 1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5701" y="1242200"/>
            <a:ext cx="4387499" cy="4373600"/>
          </a:xfrm>
          <a:prstGeom prst="rect">
            <a:avLst/>
          </a:prstGeom>
        </p:spPr>
      </p:pic>
      <p:pic>
        <p:nvPicPr>
          <p:cNvPr id="13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797554" y="5009630"/>
            <a:ext cx="1465681" cy="2231058"/>
          </a:xfrm>
          <a:prstGeom prst="rect">
            <a:avLst/>
          </a:prstGeom>
        </p:spPr>
      </p:pic>
      <p:pic>
        <p:nvPicPr>
          <p:cNvPr id="14" name="image 9000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905038">
            <a:off x="9827055" y="5411701"/>
            <a:ext cx="3087537" cy="2100612"/>
          </a:xfrm>
          <a:prstGeom prst="rect">
            <a:avLst/>
          </a:prstGeom>
        </p:spPr>
      </p:pic>
      <p:sp>
        <p:nvSpPr>
          <p:cNvPr id="17" name="任意多边形: 形状 12"/>
          <p:cNvSpPr/>
          <p:nvPr/>
        </p:nvSpPr>
        <p:spPr>
          <a:xfrm rot="17507217">
            <a:off x="7250231" y="1298822"/>
            <a:ext cx="3900542" cy="3680588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t="-4000" r="-12000" b="-1000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2400300" y="3011170"/>
            <a:ext cx="5714365" cy="1106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谢</a:t>
            </a:r>
            <a:r>
              <a:rPr lang="en-US" altLang="zh-CN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  </a:t>
            </a:r>
            <a:r>
              <a:rPr lang="zh-CN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谢</a:t>
            </a:r>
            <a:endParaRPr lang="zh-CN" sz="6600" dirty="0">
              <a:solidFill>
                <a:schemeClr val="bg1"/>
              </a:solidFill>
              <a:latin typeface="+mn-ea"/>
              <a:ea typeface="+mn-ea"/>
              <a:sym typeface="Calibri" panose="020F0502020204030204" charset="0"/>
            </a:endParaRPr>
          </a:p>
        </p:txBody>
      </p:sp>
      <p:pic>
        <p:nvPicPr>
          <p:cNvPr id="3" name="图片 2" descr="创新周logo2"/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8114665" y="1964055"/>
            <a:ext cx="2908300" cy="2547620"/>
          </a:xfrm>
          <a:prstGeom prst="rect">
            <a:avLst/>
          </a:prstGeom>
        </p:spPr>
      </p:pic>
      <p:pic>
        <p:nvPicPr>
          <p:cNvPr id="6" name="图片 5" descr="中国医疗器械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45" y="78740"/>
            <a:ext cx="4140835" cy="121412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27455" y="6289040"/>
            <a:ext cx="397510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15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004"/>
          <p:cNvPicPr>
            <a:picLocks noChangeAspect="1"/>
          </p:cNvPicPr>
          <p:nvPr/>
        </p:nvPicPr>
        <p:blipFill>
          <a:blip r:embed="rId1">
            <a:alphaModFix amt="4000"/>
          </a:blip>
          <a:srcRect/>
          <a:stretch>
            <a:fillRect/>
          </a:stretch>
        </p:blipFill>
        <p:spPr>
          <a:xfrm>
            <a:off x="-3170676" y="-2477337"/>
            <a:ext cx="11633200" cy="10642600"/>
          </a:xfrm>
          <a:prstGeom prst="rect">
            <a:avLst/>
          </a:prstGeom>
        </p:spPr>
      </p:pic>
      <p:pic>
        <p:nvPicPr>
          <p:cNvPr id="9" name="image 200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6200000">
            <a:off x="4526443" y="-4526443"/>
            <a:ext cx="3139116" cy="12192001"/>
          </a:xfrm>
          <a:prstGeom prst="rect">
            <a:avLst/>
          </a:prstGeom>
        </p:spPr>
      </p:pic>
      <p:pic>
        <p:nvPicPr>
          <p:cNvPr id="7" name="image 1000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45701" y="1242200"/>
            <a:ext cx="4387499" cy="4373600"/>
          </a:xfrm>
          <a:prstGeom prst="rect">
            <a:avLst/>
          </a:prstGeom>
        </p:spPr>
      </p:pic>
      <p:pic>
        <p:nvPicPr>
          <p:cNvPr id="13" name="image 200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797554" y="5009630"/>
            <a:ext cx="1465681" cy="2231058"/>
          </a:xfrm>
          <a:prstGeom prst="rect">
            <a:avLst/>
          </a:prstGeom>
        </p:spPr>
      </p:pic>
      <p:pic>
        <p:nvPicPr>
          <p:cNvPr id="14" name="image 9000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905038">
            <a:off x="9827055" y="5411701"/>
            <a:ext cx="3087537" cy="2100612"/>
          </a:xfrm>
          <a:prstGeom prst="rect">
            <a:avLst/>
          </a:prstGeom>
        </p:spPr>
      </p:pic>
      <p:sp>
        <p:nvSpPr>
          <p:cNvPr id="17" name="任意多边形: 形状 12"/>
          <p:cNvSpPr/>
          <p:nvPr/>
        </p:nvSpPr>
        <p:spPr>
          <a:xfrm rot="17507217">
            <a:off x="7250231" y="1298822"/>
            <a:ext cx="3900542" cy="3680588"/>
          </a:xfrm>
          <a:custGeom>
            <a:avLst/>
            <a:gdLst>
              <a:gd name="connsiteX0" fmla="*/ 53331 w 5156888"/>
              <a:gd name="connsiteY0" fmla="*/ 4324350 h 4866085"/>
              <a:gd name="connsiteX1" fmla="*/ 2606031 w 5156888"/>
              <a:gd name="connsiteY1" fmla="*/ 0 h 4866085"/>
              <a:gd name="connsiteX2" fmla="*/ 5101581 w 5156888"/>
              <a:gd name="connsiteY2" fmla="*/ 4324350 h 4866085"/>
              <a:gd name="connsiteX3" fmla="*/ 53331 w 5156888"/>
              <a:gd name="connsiteY3" fmla="*/ 4324350 h 4866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56888" h="4866085">
                <a:moveTo>
                  <a:pt x="53331" y="4324350"/>
                </a:moveTo>
                <a:cubicBezTo>
                  <a:pt x="-362594" y="3603625"/>
                  <a:pt x="1764656" y="0"/>
                  <a:pt x="2606031" y="0"/>
                </a:cubicBezTo>
                <a:cubicBezTo>
                  <a:pt x="3447406" y="0"/>
                  <a:pt x="5520681" y="3600450"/>
                  <a:pt x="5101581" y="4324350"/>
                </a:cubicBezTo>
                <a:cubicBezTo>
                  <a:pt x="4682481" y="5048250"/>
                  <a:pt x="469256" y="5045075"/>
                  <a:pt x="53331" y="4324350"/>
                </a:cubicBez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000" t="-4000" r="-12000" b="-1000"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65885" y="3761105"/>
            <a:ext cx="25076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accent2"/>
                </a:solidFill>
                <a:ea typeface="+mn-lt"/>
                <a:cs typeface="+mn-ea"/>
                <a:sym typeface="字魂35号-经典雅黑" panose="00000500000000000000" pitchFamily="2" charset="-122"/>
              </a:rPr>
              <a:t>负责人姓名：</a:t>
            </a:r>
            <a:endParaRPr lang="zh-CN" altLang="en-US" sz="2000" dirty="0">
              <a:solidFill>
                <a:schemeClr val="accent2"/>
              </a:solidFill>
              <a:ea typeface="+mn-lt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1351915" y="4486275"/>
            <a:ext cx="5493385" cy="508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72565" y="4511675"/>
            <a:ext cx="537273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ea"/>
                <a:sym typeface="字魂35号-经典雅黑" panose="00000500000000000000" pitchFamily="2" charset="-122"/>
              </a:rPr>
              <a:t>单位或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lt"/>
                <a:cs typeface="+mn-ea"/>
                <a:sym typeface="字魂35号-经典雅黑" panose="00000500000000000000" pitchFamily="2" charset="-122"/>
              </a:rPr>
              <a:t>企业名称（如有则填写）：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lt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2" name="文本框 11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<p:cNvSpPr txBox="1">
            <a:spLocks noChangeArrowheads="1"/>
          </p:cNvSpPr>
          <p:nvPr/>
        </p:nvSpPr>
        <p:spPr bwMode="auto">
          <a:xfrm>
            <a:off x="1365885" y="2451100"/>
            <a:ext cx="5714365" cy="110680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defTabSz="6851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项</a:t>
            </a:r>
            <a:r>
              <a:rPr lang="en-US" altLang="zh-CN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目</a:t>
            </a:r>
            <a:r>
              <a:rPr lang="en-US" altLang="zh-CN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名</a:t>
            </a:r>
            <a:r>
              <a:rPr lang="en-US" altLang="zh-CN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 </a:t>
            </a:r>
            <a:r>
              <a:rPr lang="zh-CN" altLang="en-US" sz="6600" dirty="0">
                <a:solidFill>
                  <a:schemeClr val="bg1"/>
                </a:solidFill>
                <a:latin typeface="+mn-ea"/>
                <a:ea typeface="+mn-ea"/>
                <a:sym typeface="Calibri" panose="020F0502020204030204" charset="0"/>
              </a:rPr>
              <a:t>称</a:t>
            </a:r>
            <a:endParaRPr lang="zh-CN" altLang="en-US" sz="6600" dirty="0">
              <a:solidFill>
                <a:schemeClr val="bg1"/>
              </a:solidFill>
              <a:latin typeface="+mn-ea"/>
              <a:ea typeface="+mn-ea"/>
              <a:sym typeface="Calibri" panose="020F0502020204030204" charset="0"/>
            </a:endParaRPr>
          </a:p>
        </p:txBody>
      </p:sp>
      <p:pic>
        <p:nvPicPr>
          <p:cNvPr id="3" name="图片 2" descr="创新周logo2"/>
          <p:cNvPicPr>
            <a:picLocks noChangeAspect="1"/>
          </p:cNvPicPr>
          <p:nvPr/>
        </p:nvPicPr>
        <p:blipFill>
          <a:blip r:embed="rId7">
            <a:alphaModFix amt="85000"/>
          </a:blip>
          <a:stretch>
            <a:fillRect/>
          </a:stretch>
        </p:blipFill>
        <p:spPr>
          <a:xfrm>
            <a:off x="8114665" y="1964055"/>
            <a:ext cx="2908300" cy="2547620"/>
          </a:xfrm>
          <a:prstGeom prst="rect">
            <a:avLst/>
          </a:prstGeom>
        </p:spPr>
      </p:pic>
      <p:pic>
        <p:nvPicPr>
          <p:cNvPr id="6" name="图片 5" descr="中国医疗器械logo_画板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745" y="78740"/>
            <a:ext cx="4140835" cy="121412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27455" y="628904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1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-3799811" y="-226349"/>
            <a:ext cx="7599622" cy="75996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1303044" y="5524310"/>
            <a:ext cx="521628" cy="5216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85769" y="168953"/>
            <a:ext cx="690991" cy="6909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5" name="image 1000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04861" y="1242200"/>
            <a:ext cx="4387499" cy="4373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60612" y="2469051"/>
            <a:ext cx="28568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spc="600" dirty="0">
                <a:solidFill>
                  <a:schemeClr val="bg1">
                    <a:lumMod val="9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字魂35号-经典雅黑" panose="00000500000000000000" pitchFamily="2" charset="-122"/>
              </a:rPr>
              <a:t>目录</a:t>
            </a:r>
            <a:endParaRPr lang="zh-CN" altLang="en-US" sz="4800" b="1" spc="600" dirty="0">
              <a:solidFill>
                <a:schemeClr val="bg1">
                  <a:lumMod val="9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24672" y="3305172"/>
            <a:ext cx="2547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GB" altLang="zh-CN" sz="2400" b="1" i="1" dirty="0">
                <a:solidFill>
                  <a:schemeClr val="bg1">
                    <a:lumMod val="9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+mn-ea"/>
                <a:sym typeface="字魂35号-经典雅黑" panose="00000500000000000000" pitchFamily="2" charset="-122"/>
              </a:rPr>
              <a:t>CONTENTS</a:t>
            </a:r>
            <a:endParaRPr kumimoji="1" lang="en-GB" altLang="zh-CN" sz="2400" b="1" i="1" dirty="0">
              <a:solidFill>
                <a:schemeClr val="bg1">
                  <a:lumMod val="9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5796908" y="1549768"/>
            <a:ext cx="5781675" cy="461665"/>
            <a:chOff x="6234179" y="1383030"/>
            <a:chExt cx="5781675" cy="461665"/>
          </a:xfrm>
        </p:grpSpPr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>
              <a:off x="6234179" y="1383030"/>
              <a:ext cx="1370965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PART 01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4"/>
              </p:custDataLst>
            </p:nvPr>
          </p:nvSpPr>
          <p:spPr>
            <a:xfrm>
              <a:off x="8108672" y="1383030"/>
              <a:ext cx="76862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&gt;&gt;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8829424" y="1383030"/>
              <a:ext cx="3186430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+mn-lt"/>
                  <a:cs typeface="+mn-ea"/>
                  <a:sym typeface="字魂35号-经典雅黑" panose="00000500000000000000" pitchFamily="2" charset="-122"/>
                </a:rPr>
                <a:t>负责人及团队介绍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+mn-lt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14" name="组合 13"/>
          <p:cNvGrpSpPr/>
          <p:nvPr>
            <p:custDataLst>
              <p:tags r:id="rId6"/>
            </p:custDataLst>
          </p:nvPr>
        </p:nvGrpSpPr>
        <p:grpSpPr>
          <a:xfrm>
            <a:off x="5796908" y="2302263"/>
            <a:ext cx="5013960" cy="490220"/>
            <a:chOff x="6234179" y="2432159"/>
            <a:chExt cx="5013960" cy="490543"/>
          </a:xfrm>
        </p:grpSpPr>
        <p:sp>
          <p:nvSpPr>
            <p:cNvPr id="15" name="矩形 14"/>
            <p:cNvSpPr/>
            <p:nvPr>
              <p:custDataLst>
                <p:tags r:id="rId7"/>
              </p:custDataLst>
            </p:nvPr>
          </p:nvSpPr>
          <p:spPr>
            <a:xfrm>
              <a:off x="6234179" y="2432159"/>
              <a:ext cx="1423670" cy="46067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PART 02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16" name="矩形 15"/>
            <p:cNvSpPr/>
            <p:nvPr>
              <p:custDataLst>
                <p:tags r:id="rId8"/>
              </p:custDataLst>
            </p:nvPr>
          </p:nvSpPr>
          <p:spPr>
            <a:xfrm>
              <a:off x="8108672" y="2461037"/>
              <a:ext cx="76862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&gt;&gt;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17" name="矩形 16"/>
            <p:cNvSpPr/>
            <p:nvPr>
              <p:custDataLst>
                <p:tags r:id="rId9"/>
              </p:custDataLst>
            </p:nvPr>
          </p:nvSpPr>
          <p:spPr>
            <a:xfrm>
              <a:off x="8829424" y="2460734"/>
              <a:ext cx="2418715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35号-经典雅黑" panose="00000500000000000000" pitchFamily="2" charset="-122"/>
                </a:rPr>
                <a:t>项目介绍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5796908" y="3083313"/>
            <a:ext cx="4941570" cy="483234"/>
            <a:chOff x="6334114" y="3265326"/>
            <a:chExt cx="4830603" cy="470388"/>
          </a:xfrm>
        </p:grpSpPr>
        <p:sp>
          <p:nvSpPr>
            <p:cNvPr id="20" name="矩形 19"/>
            <p:cNvSpPr/>
            <p:nvPr>
              <p:custDataLst>
                <p:tags r:id="rId11"/>
              </p:custDataLst>
            </p:nvPr>
          </p:nvSpPr>
          <p:spPr>
            <a:xfrm>
              <a:off x="6334114" y="3287578"/>
              <a:ext cx="1391700" cy="44813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PART 03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8142811" y="3265326"/>
              <a:ext cx="76862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&gt;&gt;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13"/>
              </p:custDataLst>
            </p:nvPr>
          </p:nvSpPr>
          <p:spPr>
            <a:xfrm>
              <a:off x="8837561" y="3265326"/>
              <a:ext cx="2327156" cy="44795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35号-经典雅黑" panose="00000500000000000000" pitchFamily="2" charset="-122"/>
                </a:rPr>
                <a:t>市场分析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14"/>
            </p:custDataLst>
          </p:nvPr>
        </p:nvGrpSpPr>
        <p:grpSpPr>
          <a:xfrm>
            <a:off x="5796908" y="3858648"/>
            <a:ext cx="4090919" cy="486410"/>
            <a:chOff x="6234179" y="4592014"/>
            <a:chExt cx="4090919" cy="486701"/>
          </a:xfrm>
        </p:grpSpPr>
        <p:sp>
          <p:nvSpPr>
            <p:cNvPr id="25" name="矩形 24"/>
            <p:cNvSpPr/>
            <p:nvPr>
              <p:custDataLst>
                <p:tags r:id="rId15"/>
              </p:custDataLst>
            </p:nvPr>
          </p:nvSpPr>
          <p:spPr>
            <a:xfrm>
              <a:off x="6234179" y="4592014"/>
              <a:ext cx="1373505" cy="4606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PART 04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6"/>
              </p:custDataLst>
            </p:nvPr>
          </p:nvSpPr>
          <p:spPr>
            <a:xfrm>
              <a:off x="8108672" y="4617050"/>
              <a:ext cx="76862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&gt;&gt;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17"/>
              </p:custDataLst>
            </p:nvPr>
          </p:nvSpPr>
          <p:spPr>
            <a:xfrm>
              <a:off x="8829462" y="4617050"/>
              <a:ext cx="1495636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35号-经典雅黑" panose="00000500000000000000" pitchFamily="2" charset="-122"/>
                </a:rPr>
                <a:t>风险分析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>
            <p:custDataLst>
              <p:tags r:id="rId18"/>
            </p:custDataLst>
          </p:nvPr>
        </p:nvGrpSpPr>
        <p:grpSpPr>
          <a:xfrm>
            <a:off x="5796908" y="4635888"/>
            <a:ext cx="4090919" cy="486410"/>
            <a:chOff x="6234179" y="4592014"/>
            <a:chExt cx="4090919" cy="486701"/>
          </a:xfrm>
        </p:grpSpPr>
        <p:sp>
          <p:nvSpPr>
            <p:cNvPr id="30" name="矩形 29"/>
            <p:cNvSpPr/>
            <p:nvPr>
              <p:custDataLst>
                <p:tags r:id="rId19"/>
              </p:custDataLst>
            </p:nvPr>
          </p:nvSpPr>
          <p:spPr>
            <a:xfrm>
              <a:off x="6234179" y="4592014"/>
              <a:ext cx="1423670" cy="4606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PART 05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20"/>
              </p:custDataLst>
            </p:nvPr>
          </p:nvSpPr>
          <p:spPr>
            <a:xfrm>
              <a:off x="8108672" y="4617050"/>
              <a:ext cx="76862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&gt;&gt;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21"/>
              </p:custDataLst>
            </p:nvPr>
          </p:nvSpPr>
          <p:spPr>
            <a:xfrm>
              <a:off x="8829462" y="4617050"/>
              <a:ext cx="1495636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p>
              <a:pPr lvl="0"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35号-经典雅黑" panose="00000500000000000000" pitchFamily="2" charset="-122"/>
                </a:rPr>
                <a:t>发展计划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grpSp>
        <p:nvGrpSpPr>
          <p:cNvPr id="33" name="组合 32"/>
          <p:cNvGrpSpPr/>
          <p:nvPr>
            <p:custDataLst>
              <p:tags r:id="rId22"/>
            </p:custDataLst>
          </p:nvPr>
        </p:nvGrpSpPr>
        <p:grpSpPr>
          <a:xfrm>
            <a:off x="5796908" y="5413128"/>
            <a:ext cx="4090919" cy="486410"/>
            <a:chOff x="6234179" y="4592014"/>
            <a:chExt cx="4090919" cy="486701"/>
          </a:xfrm>
        </p:grpSpPr>
        <p:sp>
          <p:nvSpPr>
            <p:cNvPr id="34" name="矩形 33"/>
            <p:cNvSpPr/>
            <p:nvPr>
              <p:custDataLst>
                <p:tags r:id="rId23"/>
              </p:custDataLst>
            </p:nvPr>
          </p:nvSpPr>
          <p:spPr>
            <a:xfrm>
              <a:off x="6234179" y="4592014"/>
              <a:ext cx="1423670" cy="4606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PART 06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35" name="矩形 34"/>
            <p:cNvSpPr/>
            <p:nvPr>
              <p:custDataLst>
                <p:tags r:id="rId24"/>
              </p:custDataLst>
            </p:nvPr>
          </p:nvSpPr>
          <p:spPr>
            <a:xfrm>
              <a:off x="8108672" y="4617050"/>
              <a:ext cx="768628" cy="4616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ea typeface="字魂35号-经典雅黑" panose="00000500000000000000" pitchFamily="2" charset="-122"/>
                  <a:cs typeface="+mn-lt"/>
                  <a:sym typeface="字魂35号-经典雅黑" panose="00000500000000000000" pitchFamily="2" charset="-122"/>
                </a:rPr>
                <a:t>&gt;&gt;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字魂35号-经典雅黑" panose="00000500000000000000" pitchFamily="2" charset="-122"/>
                <a:cs typeface="+mn-lt"/>
                <a:sym typeface="字魂35号-经典雅黑" panose="00000500000000000000" pitchFamily="2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25"/>
              </p:custDataLst>
            </p:nvPr>
          </p:nvSpPr>
          <p:spPr>
            <a:xfrm>
              <a:off x="8829462" y="4617050"/>
              <a:ext cx="1495636" cy="4603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defRPr/>
              </a:pPr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+mn-lt"/>
                  <a:cs typeface="+mn-ea"/>
                  <a:sym typeface="字魂35号-经典雅黑" panose="00000500000000000000" pitchFamily="2" charset="-122"/>
                </a:rPr>
                <a:t>未来需求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lt"/>
                <a:cs typeface="+mn-ea"/>
                <a:sym typeface="字魂35号-经典雅黑" panose="00000500000000000000" pitchFamily="2" charset="-122"/>
              </a:endParaRPr>
            </a:p>
          </p:txBody>
        </p:sp>
      </p:grpSp>
      <p:pic>
        <p:nvPicPr>
          <p:cNvPr id="37" name="图片 36" descr="创新大赛深蓝色logo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424940" y="5633720"/>
            <a:ext cx="313055" cy="3600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2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99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9305 L 8.33333E-7 3.33333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6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9306 L 8.33333E-7 -1.11111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65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013 0.09306 L 8.33333E-7 -2.59259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65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9306 L 8.33333E-7 -2.96296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65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9306 L 8.33333E-7 -2.96296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65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9306 L 8.33333E-7 -2.96296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ffectLst/>
                <a:ea typeface="+mn-lt"/>
              </a:rPr>
              <a:t>一、负责人</a:t>
            </a: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及团队介绍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92455" y="610235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3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</a:rPr>
              <a:t>负责人姓名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+mj-lt"/>
              <a:ea typeface="+mj-lt"/>
            </a:endParaRP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</a:rPr>
              <a:t>单位或企业名称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+mj-lt"/>
              <a:ea typeface="+mj-lt"/>
            </a:endParaRPr>
          </a:p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个人背景介绍（</a:t>
            </a:r>
            <a:r>
              <a:rPr lang="zh-CN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主要工作经历，教育背景，创新创业经历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414337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92455" y="610235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4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团队及成员介绍（限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页）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2" name="文本框 1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ffectLst/>
                <a:ea typeface="+mn-lt"/>
              </a:rPr>
              <a:t>一、负责人</a:t>
            </a: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及团队介绍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414337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31" name="文本框 30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二、项目介绍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92455" y="610235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5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产品简介、主要原理及临床意义（限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页）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92455" y="610235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6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核心技术、关键技术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2" name="文本框 1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二、项目介绍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92455" y="610235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7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产品创新点（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项以内）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2" name="文本框 1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二、项目介绍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椭圆 69"/>
          <p:cNvSpPr/>
          <p:nvPr/>
        </p:nvSpPr>
        <p:spPr>
          <a:xfrm>
            <a:off x="553720" y="6080125"/>
            <a:ext cx="346075" cy="3460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35号-经典雅黑" panose="00000500000000000000" pitchFamily="2" charset="-122"/>
              <a:ea typeface="字魂35号-经典雅黑" panose="00000500000000000000" pitchFamily="2" charset="-122"/>
              <a:cs typeface="+mn-ea"/>
              <a:sym typeface="字魂35号-经典雅黑" panose="00000500000000000000" pitchFamily="2" charset="-122"/>
            </a:endParaRPr>
          </a:p>
        </p:txBody>
      </p:sp>
      <p:pic>
        <p:nvPicPr>
          <p:cNvPr id="46" name="图片 45" descr="创新大赛深蓝色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75" y="54610"/>
            <a:ext cx="1350010" cy="1350010"/>
          </a:xfrm>
          <a:prstGeom prst="rect">
            <a:avLst/>
          </a:prstGeom>
        </p:spPr>
      </p:pic>
      <p:sp>
        <p:nvSpPr>
          <p:cNvPr id="54" name="文本框 53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592455" y="6102350"/>
            <a:ext cx="313055" cy="3460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>
              <a:defRPr/>
            </a:pPr>
            <a:r>
              <a:rPr lang="en-US" altLang="zh-CN" sz="1400" dirty="0">
                <a:solidFill>
                  <a:schemeClr val="bg1"/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</a:rPr>
              <a:t>8</a:t>
            </a:r>
            <a:endParaRPr lang="en-US" altLang="zh-CN" sz="1400" dirty="0">
              <a:solidFill>
                <a:schemeClr val="bg1"/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</a:endParaRPr>
          </a:p>
        </p:txBody>
      </p:sp>
      <p:sp>
        <p:nvSpPr>
          <p:cNvPr id="55" name="内容占位符 4"/>
          <p:cNvSpPr>
            <a:spLocks noGrp="1"/>
          </p:cNvSpPr>
          <p:nvPr/>
        </p:nvSpPr>
        <p:spPr>
          <a:xfrm>
            <a:off x="1238250" y="2176145"/>
            <a:ext cx="8925560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+mj-lt"/>
                <a:ea typeface="+mj-lt"/>
                <a:cs typeface="Times New Roman" panose="02020603050405020304" pitchFamily="18" charset="0"/>
              </a:rPr>
              <a:t>已完成工作、目前进展情况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  <a:p>
            <a:pPr algn="l"/>
            <a:endParaRPr lang="zh-CN" altLang="en-US" dirty="0">
              <a:solidFill>
                <a:schemeClr val="bg2">
                  <a:lumMod val="25000"/>
                </a:schemeClr>
              </a:solidFill>
              <a:latin typeface="+mj-lt"/>
              <a:ea typeface="+mj-lt"/>
              <a:cs typeface="Times New Roman" panose="02020603050405020304" pitchFamily="18" charset="0"/>
            </a:endParaRPr>
          </a:p>
        </p:txBody>
      </p:sp>
      <p:sp>
        <p:nvSpPr>
          <p:cNvPr id="2" name="文本框 1" descr="e7d195523061f1c0220a3acd2f99070e22f7f2176c6c61f4AB5BC6AF3DF28E09514168BD2F6654DA4347BEC42B9A9B38EB2139F52FD80B94EB8F1B847F5BC18ECD11DB8433CCABD6DAEA8D49E99C31D3DFA65C87AB47BEF22E7091100B95F7EB9063B311ACF53306D85C27B5A91A374FC8D0A47885948E52CC1AF70D740300A5601AB3F19CEEC2D4"/>
          <p:cNvSpPr txBox="1"/>
          <p:nvPr/>
        </p:nvSpPr>
        <p:spPr>
          <a:xfrm>
            <a:off x="1238439" y="342051"/>
            <a:ext cx="469635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lvl="0">
              <a:defRPr/>
            </a:pPr>
            <a:r>
              <a:rPr lang="zh-CN" altLang="en-US" sz="2800" b="1" dirty="0">
                <a:solidFill>
                  <a:srgbClr val="0070C0"/>
                </a:solidFill>
                <a:ea typeface="+mn-lt"/>
              </a:rPr>
              <a:t>二、项目介绍</a:t>
            </a:r>
            <a:endParaRPr lang="zh-CN" altLang="en-US" sz="2800" b="1" dirty="0">
              <a:solidFill>
                <a:srgbClr val="0070C0"/>
              </a:solidFill>
              <a:ea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04270" y="243840"/>
            <a:ext cx="914238" cy="547035"/>
            <a:chOff x="3364030" y="2029252"/>
            <a:chExt cx="2457650" cy="1748663"/>
          </a:xfrm>
        </p:grpSpPr>
        <p:sp>
          <p:nvSpPr>
            <p:cNvPr id="84" name="平行四边形 83"/>
            <p:cNvSpPr/>
            <p:nvPr/>
          </p:nvSpPr>
          <p:spPr>
            <a:xfrm>
              <a:off x="3364030" y="2029252"/>
              <a:ext cx="2457650" cy="1748663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  <p:sp>
          <p:nvSpPr>
            <p:cNvPr id="25" name="平行四边形 24"/>
            <p:cNvSpPr/>
            <p:nvPr/>
          </p:nvSpPr>
          <p:spPr>
            <a:xfrm>
              <a:off x="4461310" y="3202821"/>
              <a:ext cx="808263" cy="575094"/>
            </a:xfrm>
            <a:prstGeom prst="parallelogram">
              <a:avLst>
                <a:gd name="adj" fmla="val 105117"/>
              </a:avLst>
            </a:prstGeom>
            <a:gradFill flip="none" rotWithShape="1">
              <a:gsLst>
                <a:gs pos="0">
                  <a:srgbClr val="347CBE">
                    <a:alpha val="0"/>
                  </a:srgbClr>
                </a:gs>
                <a:gs pos="100000">
                  <a:srgbClr val="1F4E78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r"/>
              <a:endParaRPr lang="zh-CN" altLang="en-US" sz="2000"/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938109" y="820720"/>
            <a:ext cx="2634615" cy="444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0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1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2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3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4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5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6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7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8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19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0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1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2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3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4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25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6DD7330D-82F1-46C6-BE7C-56AD61E3175E"/>
  <p:tag name="ISPRINGONLINEFOLDERID" val="0"/>
  <p:tag name="ISPRINGONLINEFOLDERPATH" val="内容列表"/>
  <p:tag name="ISPRINGCLOUDFOLDERID" val="0"/>
  <p:tag name="ISPRINGCLOUDFOLDERPATH" val="资源库"/>
  <p:tag name="ISPRING_OUTPUT_FOLDER" val="C:\Users\corden\Desktop"/>
  <p:tag name="ISPRING_PRESENTATION_TITLE" val="演示文稿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3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4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5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6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7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8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ags/tag9.xml><?xml version="1.0" encoding="utf-8"?>
<p:tagLst xmlns:p="http://schemas.openxmlformats.org/presentationml/2006/main">
  <p:tag name="KSO_WM_DIAGRAM_VIRTUALLY_FRAME" val="{&quot;height&quot;:342.50157480314954,&quot;left&quot;:456.4494488188975,&quot;top&quot;:122.02897637795274,&quot;width&quot;:455.65}"/>
</p:tagLst>
</file>

<file path=ppt/theme/theme1.xml><?xml version="1.0" encoding="utf-8"?>
<a:theme xmlns:a="http://schemas.openxmlformats.org/drawingml/2006/main" name="Office 主题​​">
  <a:themeElements>
    <a:clrScheme name="自定义 11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4889"/>
      </a:accent1>
      <a:accent2>
        <a:srgbClr val="5271B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32cm1s4">
      <a:majorFont>
        <a:latin typeface="思源黑体"/>
        <a:ea typeface="思源黑体"/>
        <a:cs typeface=""/>
      </a:majorFont>
      <a:minorFont>
        <a:latin typeface="思源黑体"/>
        <a:ea typeface="思源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WPS 演示</Application>
  <PresentationFormat>宽屏</PresentationFormat>
  <Paragraphs>148</Paragraphs>
  <Slides>16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字魂35号-经典雅黑</vt:lpstr>
      <vt:lpstr>字魂105号-简雅黑</vt:lpstr>
      <vt:lpstr>黑体</vt:lpstr>
      <vt:lpstr>微软雅黑</vt:lpstr>
      <vt:lpstr>Calibri</vt:lpstr>
      <vt:lpstr>Times New Roman</vt:lpstr>
      <vt:lpstr>思源黑体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演示文稿1</dc:title>
  <dc:creator>Wavoy</dc:creator>
  <cp:lastModifiedBy>戴婷</cp:lastModifiedBy>
  <cp:revision>61</cp:revision>
  <dcterms:created xsi:type="dcterms:W3CDTF">2020-04-01T10:51:00Z</dcterms:created>
  <dcterms:modified xsi:type="dcterms:W3CDTF">2025-03-13T07:49:00Z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DE7963F6169C4680B89D7BCBFAFDA063_13</vt:lpwstr>
  </property>
  <property fmtid="{D5CDD505-2E9C-101B-9397-08002B2CF9AE}" pid="3" name="KSOProductBuildVer">
    <vt:lpwstr>2052-12.1.0.20305</vt:lpwstr>
  </property>
</Properties>
</file>